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00" r:id="rId2"/>
    <p:sldId id="301" r:id="rId3"/>
  </p:sldIdLst>
  <p:sldSz cx="6858000" cy="9144000" type="screen4x3"/>
  <p:notesSz cx="6669088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65" autoAdjust="0"/>
    <p:restoredTop sz="94660"/>
  </p:normalViewPr>
  <p:slideViewPr>
    <p:cSldViewPr>
      <p:cViewPr>
        <p:scale>
          <a:sx n="100" d="100"/>
          <a:sy n="100" d="100"/>
        </p:scale>
        <p:origin x="-1104" y="36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889938" cy="496332"/>
          </a:xfrm>
          <a:prstGeom prst="rect">
            <a:avLst/>
          </a:prstGeom>
        </p:spPr>
        <p:txBody>
          <a:bodyPr vert="horz" lIns="90545" tIns="45273" rIns="90545" bIns="45273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77610" y="4"/>
            <a:ext cx="2889938" cy="496332"/>
          </a:xfrm>
          <a:prstGeom prst="rect">
            <a:avLst/>
          </a:prstGeom>
        </p:spPr>
        <p:txBody>
          <a:bodyPr vert="horz" lIns="90545" tIns="45273" rIns="90545" bIns="45273" rtlCol="0"/>
          <a:lstStyle>
            <a:lvl1pPr algn="r">
              <a:defRPr sz="1200"/>
            </a:lvl1pPr>
          </a:lstStyle>
          <a:p>
            <a:fld id="{9269DAE0-7839-4DEE-A561-5247E8EA306E}" type="datetimeFigureOut">
              <a:rPr lang="pt-BR" smtClean="0"/>
              <a:pPr/>
              <a:t>30/09/2020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939925" y="744538"/>
            <a:ext cx="27892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45" tIns="45273" rIns="90545" bIns="45273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6909" y="4715155"/>
            <a:ext cx="5335270" cy="4466987"/>
          </a:xfrm>
          <a:prstGeom prst="rect">
            <a:avLst/>
          </a:prstGeom>
        </p:spPr>
        <p:txBody>
          <a:bodyPr vert="horz" lIns="90545" tIns="45273" rIns="90545" bIns="45273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889938" cy="496332"/>
          </a:xfrm>
          <a:prstGeom prst="rect">
            <a:avLst/>
          </a:prstGeom>
        </p:spPr>
        <p:txBody>
          <a:bodyPr vert="horz" lIns="90545" tIns="45273" rIns="90545" bIns="45273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77610" y="9428585"/>
            <a:ext cx="2889938" cy="496332"/>
          </a:xfrm>
          <a:prstGeom prst="rect">
            <a:avLst/>
          </a:prstGeom>
        </p:spPr>
        <p:txBody>
          <a:bodyPr vert="horz" lIns="90545" tIns="45273" rIns="90545" bIns="45273" rtlCol="0" anchor="b"/>
          <a:lstStyle>
            <a:lvl1pPr algn="r">
              <a:defRPr sz="1200"/>
            </a:lvl1pPr>
          </a:lstStyle>
          <a:p>
            <a:fld id="{7C741B71-C7CB-4BF9-8784-5BEACC31A5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9663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741B71-C7CB-4BF9-8784-5BEACC31A5EE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8554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741B71-C7CB-4BF9-8784-5BEACC31A5EE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8554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30/09/2020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1623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30/09/2020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1662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30/09/2020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9252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30/09/2020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8502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30/09/2020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8101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30/09/2020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6768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30/09/2020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1394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30/09/2020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2765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30/09/2020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1886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30/09/2020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829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30/09/2020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21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E8380-6931-4B32-99A1-A217792D3FAA}" type="datetimeFigureOut">
              <a:rPr lang="pt-BR" smtClean="0"/>
              <a:pPr/>
              <a:t>30/09/2020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093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ítulo 3"/>
          <p:cNvSpPr>
            <a:spLocks noGrp="1"/>
          </p:cNvSpPr>
          <p:nvPr>
            <p:ph type="ctrTitle"/>
          </p:nvPr>
        </p:nvSpPr>
        <p:spPr>
          <a:xfrm>
            <a:off x="37593" y="1641441"/>
            <a:ext cx="6811087" cy="358648"/>
          </a:xfrm>
        </p:spPr>
        <p:txBody>
          <a:bodyPr>
            <a:noAutofit/>
          </a:bodyPr>
          <a:lstStyle/>
          <a:p>
            <a:r>
              <a:rPr lang="pt-BR" sz="870" b="1" dirty="0" smtClean="0"/>
              <a:t>Diário Oficial Eletrônico do Município de São Sebastião do Oeste / MG - Instituído pela Lei Nº 624/13 - Ano IIII- Edição Nº </a:t>
            </a:r>
            <a:r>
              <a:rPr lang="pt-BR" sz="870" b="1" dirty="0" smtClean="0"/>
              <a:t>173–Data </a:t>
            </a:r>
            <a:r>
              <a:rPr lang="pt-BR" sz="870" b="1" dirty="0" smtClean="0">
                <a:solidFill>
                  <a:srgbClr val="FF0000"/>
                </a:solidFill>
              </a:rPr>
              <a:t>30</a:t>
            </a:r>
            <a:r>
              <a:rPr lang="pt-BR" sz="870" b="1" dirty="0" smtClean="0">
                <a:solidFill>
                  <a:srgbClr val="FF0000"/>
                </a:solidFill>
              </a:rPr>
              <a:t>/09/2020</a:t>
            </a:r>
            <a:endParaRPr lang="pt-BR" sz="870" b="1" baseline="30000" dirty="0" smtClean="0">
              <a:solidFill>
                <a:srgbClr val="FF0000"/>
              </a:solidFill>
            </a:endParaRPr>
          </a:p>
        </p:txBody>
      </p:sp>
      <p:sp>
        <p:nvSpPr>
          <p:cNvPr id="2052" name="CaixaDeTexto 9"/>
          <p:cNvSpPr txBox="1">
            <a:spLocks noChangeArrowheads="1"/>
          </p:cNvSpPr>
          <p:nvPr/>
        </p:nvSpPr>
        <p:spPr bwMode="auto">
          <a:xfrm>
            <a:off x="23179" y="1905264"/>
            <a:ext cx="6858000" cy="600164"/>
          </a:xfrm>
          <a:prstGeom prst="rect">
            <a:avLst/>
          </a:prstGeom>
          <a:solidFill>
            <a:srgbClr val="92D050"/>
          </a:solidFill>
          <a:ln w="28575">
            <a:solidFill>
              <a:srgbClr val="92D05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100" b="1" dirty="0"/>
              <a:t>Esta é a Edição </a:t>
            </a:r>
            <a:r>
              <a:rPr lang="pt-BR" sz="1100" b="1" dirty="0" smtClean="0"/>
              <a:t>Nº173 </a:t>
            </a:r>
            <a:r>
              <a:rPr lang="pt-BR" sz="1100" b="1" dirty="0" smtClean="0"/>
              <a:t>do </a:t>
            </a:r>
            <a:r>
              <a:rPr lang="pt-BR" sz="1100" b="1" dirty="0"/>
              <a:t>- Diário Oficial Eletrônico do Município de São Sebastião do Oeste / MG.</a:t>
            </a:r>
          </a:p>
          <a:p>
            <a:pPr algn="ctr"/>
            <a:r>
              <a:rPr lang="pt-BR" sz="1100" b="1" dirty="0"/>
              <a:t>Criado através da Lei Nº 624/13. Todas as edições estarão disponíveis no endereço: www.saosebastiaodooeste.mg.gov.br</a:t>
            </a:r>
            <a:endParaRPr lang="pt-BR" dirty="0"/>
          </a:p>
        </p:txBody>
      </p:sp>
      <p:cxnSp>
        <p:nvCxnSpPr>
          <p:cNvPr id="23" name="Conector reto 22"/>
          <p:cNvCxnSpPr/>
          <p:nvPr/>
        </p:nvCxnSpPr>
        <p:spPr>
          <a:xfrm>
            <a:off x="0" y="8929718"/>
            <a:ext cx="3143248" cy="1588"/>
          </a:xfrm>
          <a:prstGeom prst="line">
            <a:avLst/>
          </a:prstGeom>
          <a:ln w="66675" cmpd="thickThin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/>
          <p:nvPr/>
        </p:nvCxnSpPr>
        <p:spPr>
          <a:xfrm>
            <a:off x="3071810" y="8929718"/>
            <a:ext cx="3786190" cy="71438"/>
          </a:xfrm>
          <a:prstGeom prst="line">
            <a:avLst/>
          </a:prstGeom>
          <a:ln w="66675" cmpd="thickThin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/>
          <p:cNvSpPr txBox="1">
            <a:spLocks noChangeArrowheads="1"/>
          </p:cNvSpPr>
          <p:nvPr/>
        </p:nvSpPr>
        <p:spPr bwMode="auto">
          <a:xfrm>
            <a:off x="3579031" y="7765063"/>
            <a:ext cx="3269649" cy="1061829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>
              <a:defRPr/>
            </a:pPr>
            <a:r>
              <a:rPr lang="pt-BR" sz="800" b="1" cap="small" dirty="0" smtClean="0"/>
              <a:t>        </a:t>
            </a:r>
            <a:r>
              <a:rPr lang="pt-BR" sz="900" b="1" cap="small" dirty="0" smtClean="0"/>
              <a:t>PREFEITURA </a:t>
            </a:r>
            <a:r>
              <a:rPr lang="pt-BR" sz="900" b="1" cap="small" dirty="0"/>
              <a:t>MUNICIPAL DE SÃO SEBASTIÃO DO</a:t>
            </a:r>
          </a:p>
          <a:p>
            <a:pPr algn="r">
              <a:defRPr/>
            </a:pPr>
            <a:r>
              <a:rPr lang="pt-BR" sz="900" b="1" cap="small" dirty="0"/>
              <a:t> OESTE – MINAS GERAIS </a:t>
            </a: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Praça Padre Altamiro,178,-centro </a:t>
            </a:r>
            <a:r>
              <a:rPr lang="pt-BR" sz="900" b="1" cap="small" dirty="0">
                <a:solidFill>
                  <a:schemeClr val="bg1"/>
                </a:solidFill>
              </a:rPr>
              <a:t>CEP 35.506-000 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Telefone: 37-3286-1133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CNPJ: 18.308.734/0001-06</a:t>
            </a: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    prefeito</a:t>
            </a:r>
            <a:r>
              <a:rPr lang="pt-BR" sz="900" b="1" cap="small" dirty="0">
                <a:solidFill>
                  <a:schemeClr val="bg1"/>
                </a:solidFill>
              </a:rPr>
              <a:t>: </a:t>
            </a:r>
            <a:r>
              <a:rPr lang="pt-BR" sz="900" b="1" cap="small" dirty="0" smtClean="0">
                <a:solidFill>
                  <a:schemeClr val="bg1"/>
                </a:solidFill>
              </a:rPr>
              <a:t>BELARMINO LUCIANO LEITE</a:t>
            </a:r>
            <a:endParaRPr lang="pt-BR" sz="900" b="1" cap="small" dirty="0">
              <a:solidFill>
                <a:schemeClr val="bg1"/>
              </a:solidFill>
            </a:endParaRP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Vice-prefeito: HERALDO DE ASSIS FURTADO</a:t>
            </a:r>
            <a:endParaRPr lang="pt-BR" sz="900" b="1" cap="small" dirty="0">
              <a:solidFill>
                <a:schemeClr val="bg1"/>
              </a:solidFill>
            </a:endParaRPr>
          </a:p>
        </p:txBody>
      </p:sp>
      <p:sp>
        <p:nvSpPr>
          <p:cNvPr id="2" name="Retângulo de cantos arredondados 1"/>
          <p:cNvSpPr/>
          <p:nvPr/>
        </p:nvSpPr>
        <p:spPr>
          <a:xfrm>
            <a:off x="71413" y="182699"/>
            <a:ext cx="6715149" cy="1575166"/>
          </a:xfrm>
          <a:prstGeom prst="roundRect">
            <a:avLst/>
          </a:prstGeom>
          <a:solidFill>
            <a:srgbClr val="92D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                            </a:t>
            </a:r>
            <a:endParaRPr lang="pt-BR" dirty="0"/>
          </a:p>
        </p:txBody>
      </p:sp>
      <p:sp>
        <p:nvSpPr>
          <p:cNvPr id="6" name="Bisel 5"/>
          <p:cNvSpPr/>
          <p:nvPr/>
        </p:nvSpPr>
        <p:spPr>
          <a:xfrm>
            <a:off x="260648" y="220492"/>
            <a:ext cx="6383062" cy="247052"/>
          </a:xfrm>
          <a:prstGeom prst="bevel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PREFEITURA MUNICIPAL DE SÃO SEBASTIÃO DO OESTE – MINAS GERAIS</a:t>
            </a:r>
            <a:endParaRPr lang="pt-BR" sz="1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052736" y="487279"/>
            <a:ext cx="4104456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300" dirty="0" smtClean="0">
                <a:latin typeface="Algerian" panose="04020705040A02060702" pitchFamily="82" charset="0"/>
              </a:rPr>
              <a:t>DIÁRIO OFICIAL </a:t>
            </a:r>
          </a:p>
          <a:p>
            <a:pPr algn="ctr"/>
            <a:r>
              <a:rPr lang="pt-BR" sz="2300" dirty="0" smtClean="0">
                <a:latin typeface="Algerian" panose="04020705040A02060702" pitchFamily="82" charset="0"/>
              </a:rPr>
              <a:t>DO MUNICÍPIO DE SÃO SEBASTIÃO DO OESTE</a:t>
            </a:r>
            <a:endParaRPr lang="pt-BR" sz="2300" dirty="0">
              <a:latin typeface="Algerian" panose="04020705040A02060702" pitchFamily="82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858" y="549183"/>
            <a:ext cx="1386830" cy="1065203"/>
          </a:xfrm>
          <a:prstGeom prst="rect">
            <a:avLst/>
          </a:prstGeom>
        </p:spPr>
      </p:pic>
      <p:pic>
        <p:nvPicPr>
          <p:cNvPr id="27" name="Imagem 2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523" y="7752683"/>
            <a:ext cx="984933" cy="1001627"/>
          </a:xfrm>
          <a:prstGeom prst="rect">
            <a:avLst/>
          </a:prstGeom>
        </p:spPr>
      </p:pic>
      <p:sp>
        <p:nvSpPr>
          <p:cNvPr id="3" name="Elipse 2"/>
          <p:cNvSpPr/>
          <p:nvPr/>
        </p:nvSpPr>
        <p:spPr>
          <a:xfrm>
            <a:off x="377662" y="538981"/>
            <a:ext cx="891098" cy="1102212"/>
          </a:xfrm>
          <a:prstGeom prst="ellipse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6" name="Imagem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877" y="558656"/>
            <a:ext cx="1061885" cy="1079884"/>
          </a:xfrm>
          <a:prstGeom prst="rect">
            <a:avLst/>
          </a:prstGeom>
        </p:spPr>
      </p:pic>
      <p:sp>
        <p:nvSpPr>
          <p:cNvPr id="18" name="CaixaDeTexto 20"/>
          <p:cNvSpPr txBox="1">
            <a:spLocks noChangeArrowheads="1"/>
          </p:cNvSpPr>
          <p:nvPr/>
        </p:nvSpPr>
        <p:spPr bwMode="auto">
          <a:xfrm>
            <a:off x="105753" y="2582653"/>
            <a:ext cx="3162689" cy="24622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1000" b="1" dirty="0" smtClean="0">
                <a:solidFill>
                  <a:schemeClr val="bg1"/>
                </a:solidFill>
              </a:rPr>
              <a:t>EXTRATO DA ATA N°37/2020</a:t>
            </a:r>
            <a:endParaRPr lang="pt-BR" sz="1000" b="1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53" y="2987824"/>
            <a:ext cx="3268442" cy="508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tângulo 6"/>
          <p:cNvSpPr/>
          <p:nvPr/>
        </p:nvSpPr>
        <p:spPr>
          <a:xfrm>
            <a:off x="3750516" y="2854423"/>
            <a:ext cx="292667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000" dirty="0"/>
              <a:t>O Município de São Sebastião do Oeste torna público o resultado do P.L. nº 0076/2020, Pregão nº 048/2020, Registro de Preço n° 38/2020. Resultado do certame: a empresa</a:t>
            </a:r>
            <a:r>
              <a:rPr lang="pt-BR" sz="1000" b="1" dirty="0"/>
              <a:t> RONIA APARECIDA ALVES DE MENDONÇA</a:t>
            </a:r>
            <a:r>
              <a:rPr lang="pt-BR" sz="1000" dirty="0"/>
              <a:t> - ME</a:t>
            </a:r>
            <a:r>
              <a:rPr lang="pt-BR" sz="1000" b="1" dirty="0"/>
              <a:t>, CNPJ nº 28.900.750/0001-39</a:t>
            </a:r>
            <a:r>
              <a:rPr lang="pt-BR" sz="1000" dirty="0"/>
              <a:t>, restou ganhadora do item 33; 39; 46 no valor total de R$1.288,20 (mil duzentos e oitenta e oito reais e vinte centavos)</a:t>
            </a:r>
            <a:r>
              <a:rPr lang="pt-BR" sz="1000" b="1" dirty="0"/>
              <a:t> FORT PRINT EQUIPAMENTOS E SUPRIMENTOS DE INFORMÁTICA LTDA - ME, CNPJ N.º 22.579.314/0001-23, </a:t>
            </a:r>
            <a:r>
              <a:rPr lang="pt-BR" sz="1000" dirty="0"/>
              <a:t>restou ganhadora do item 13; 14; 20; 21;22;23 no valor total de R$11.074,00 (onze mil e setenta e quatro reais)</a:t>
            </a:r>
            <a:r>
              <a:rPr lang="pt-BR" sz="1000" b="1" dirty="0"/>
              <a:t>  ARENNA INFORMATICA LTDA, CNPJ N° 07.528.036/0001-91</a:t>
            </a:r>
            <a:r>
              <a:rPr lang="pt-BR" sz="1000" dirty="0"/>
              <a:t> restou ganhadora do item 24; 28; 29;43 no valor total de R$1.285,15 ( mil duzentos e oitenta e cinco e quinze centavos)</a:t>
            </a:r>
            <a:r>
              <a:rPr lang="pt-BR" sz="1000" b="1" dirty="0"/>
              <a:t> ADILSON ANTONIO DE MORAIS JUNIOR – ME, CNPJ N° 20.457.918/0001-71, </a:t>
            </a:r>
            <a:r>
              <a:rPr lang="pt-BR" sz="1000" dirty="0"/>
              <a:t>restou ganhadora do item 25; 26; 32; 35; 36; 37; 41; 42 e 45;  no valor total de R$8.103,00 (oito mil cento e três reais),  a empresa </a:t>
            </a:r>
            <a:r>
              <a:rPr lang="pt-BR" sz="1000" b="1" dirty="0"/>
              <a:t>VANESSA ANGELICA TEIXEIRA GONZAGA AGUIAR – MEI, CNPJ N°</a:t>
            </a:r>
            <a:r>
              <a:rPr lang="pt-BR" sz="1000" dirty="0"/>
              <a:t> </a:t>
            </a:r>
            <a:r>
              <a:rPr lang="pt-BR" sz="1000" b="1" dirty="0"/>
              <a:t>24.501.724/0001-87, </a:t>
            </a:r>
            <a:r>
              <a:rPr lang="pt-BR" sz="1000" dirty="0"/>
              <a:t>restou ganhadora dos itens 1; 2; 3; 4; 5; 6; 7; 8; 9; 10; 11; 12; 15; 16; 17; 18; 19; 30; 31; 34 e 44 no valor total de R$28.488,60 (vinte e oito mil quatrocentos e oitenta e oito reais e sessenta centavos);</a:t>
            </a:r>
            <a:r>
              <a:rPr lang="pt-BR" sz="1000" b="1" dirty="0"/>
              <a:t> </a:t>
            </a:r>
            <a:r>
              <a:rPr lang="pt-BR" sz="1000" dirty="0"/>
              <a:t> restou ganhadora dos itens 38; 40 no valor total de R$684,50 (seiscentos e oitenta e quatro reais e cinquenta centavos), sendo as propostas mais vantajosas para esta administração. Mais informações pelo telefone: 37-3286-1173. São Sebastião do Oeste, 30 de setembro de 2020. Neuza Helena Meireles - Pregoeira. </a:t>
            </a:r>
            <a:endParaRPr lang="pt-BR" sz="1000" dirty="0"/>
          </a:p>
        </p:txBody>
      </p:sp>
      <p:sp>
        <p:nvSpPr>
          <p:cNvPr id="20" name="CaixaDeTexto 20"/>
          <p:cNvSpPr txBox="1">
            <a:spLocks noChangeArrowheads="1"/>
          </p:cNvSpPr>
          <p:nvPr/>
        </p:nvSpPr>
        <p:spPr bwMode="auto">
          <a:xfrm>
            <a:off x="3603523" y="2555456"/>
            <a:ext cx="3162689" cy="24622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1000" b="1" dirty="0" smtClean="0">
                <a:solidFill>
                  <a:schemeClr val="bg1"/>
                </a:solidFill>
              </a:rPr>
              <a:t>RESULTADO DO PL N°76</a:t>
            </a:r>
            <a:endParaRPr lang="pt-BR" sz="1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214391" y="581090"/>
            <a:ext cx="6654893" cy="787583"/>
          </a:xfrm>
          <a:prstGeom prst="roundRect">
            <a:avLst/>
          </a:prstGeom>
          <a:solidFill>
            <a:srgbClr val="92D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                            </a:t>
            </a:r>
            <a:endParaRPr lang="pt-BR" dirty="0"/>
          </a:p>
        </p:txBody>
      </p:sp>
      <p:sp>
        <p:nvSpPr>
          <p:cNvPr id="12" name="Elipse 11"/>
          <p:cNvSpPr/>
          <p:nvPr/>
        </p:nvSpPr>
        <p:spPr>
          <a:xfrm>
            <a:off x="-28472" y="313182"/>
            <a:ext cx="994146" cy="1181174"/>
          </a:xfrm>
          <a:prstGeom prst="ellipse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3" name="Conector reto 22"/>
          <p:cNvCxnSpPr/>
          <p:nvPr/>
        </p:nvCxnSpPr>
        <p:spPr>
          <a:xfrm>
            <a:off x="0" y="8929718"/>
            <a:ext cx="3143248" cy="1588"/>
          </a:xfrm>
          <a:prstGeom prst="line">
            <a:avLst/>
          </a:prstGeom>
          <a:ln w="66675" cmpd="thickThin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/>
          <p:nvPr/>
        </p:nvCxnSpPr>
        <p:spPr>
          <a:xfrm>
            <a:off x="3071810" y="8929718"/>
            <a:ext cx="3786190" cy="71438"/>
          </a:xfrm>
          <a:prstGeom prst="line">
            <a:avLst/>
          </a:prstGeom>
          <a:ln w="66675" cmpd="thickThin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/>
          <p:cNvSpPr txBox="1">
            <a:spLocks noChangeArrowheads="1"/>
          </p:cNvSpPr>
          <p:nvPr/>
        </p:nvSpPr>
        <p:spPr bwMode="auto">
          <a:xfrm>
            <a:off x="3564894" y="7722581"/>
            <a:ext cx="3269649" cy="1061829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>
              <a:defRPr/>
            </a:pPr>
            <a:r>
              <a:rPr lang="pt-BR" sz="800" b="1" cap="small" dirty="0" smtClean="0"/>
              <a:t>        </a:t>
            </a:r>
            <a:r>
              <a:rPr lang="pt-BR" sz="900" b="1" cap="small" dirty="0" smtClean="0"/>
              <a:t>PREFEITURA </a:t>
            </a:r>
            <a:r>
              <a:rPr lang="pt-BR" sz="900" b="1" cap="small" dirty="0"/>
              <a:t>MUNICIPAL DE SÃO SEBASTIÃO DO</a:t>
            </a:r>
          </a:p>
          <a:p>
            <a:pPr algn="r">
              <a:defRPr/>
            </a:pPr>
            <a:r>
              <a:rPr lang="pt-BR" sz="900" b="1" cap="small" dirty="0"/>
              <a:t> OESTE – MINAS GERAIS 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Av. Paulo VI, 1535-centro CEP 35.506-000 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Telefone: 37-3286-1133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CNPJ: 18.308.734/0001-06</a:t>
            </a: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    prefeito</a:t>
            </a:r>
            <a:r>
              <a:rPr lang="pt-BR" sz="900" b="1" cap="small" dirty="0">
                <a:solidFill>
                  <a:schemeClr val="bg1"/>
                </a:solidFill>
              </a:rPr>
              <a:t>: </a:t>
            </a:r>
            <a:r>
              <a:rPr lang="pt-BR" sz="900" b="1" cap="small" dirty="0" smtClean="0">
                <a:solidFill>
                  <a:schemeClr val="bg1"/>
                </a:solidFill>
              </a:rPr>
              <a:t>BELARMINO LUCIANO LEITE</a:t>
            </a:r>
            <a:endParaRPr lang="pt-BR" sz="900" b="1" cap="small" dirty="0">
              <a:solidFill>
                <a:schemeClr val="bg1"/>
              </a:solidFill>
            </a:endParaRP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Vice-prefeito: HERALDO DE ASSIS FURTADO</a:t>
            </a:r>
            <a:endParaRPr lang="pt-BR" sz="900" b="1" cap="small" dirty="0">
              <a:solidFill>
                <a:schemeClr val="bg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836712" y="734492"/>
            <a:ext cx="60368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DIÁRIO OFICIAL MUNICÍPIO DE SÃO SEBASTIÃO DO OESTE/mg</a:t>
            </a:r>
            <a:endParaRPr lang="pt-BR" sz="1600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pic>
        <p:nvPicPr>
          <p:cNvPr id="27" name="Imagem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523" y="7752683"/>
            <a:ext cx="984933" cy="1001627"/>
          </a:xfrm>
          <a:prstGeom prst="rect">
            <a:avLst/>
          </a:prstGeom>
        </p:spPr>
      </p:pic>
      <p:pic>
        <p:nvPicPr>
          <p:cNvPr id="26" name="Imagem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763" y="365066"/>
            <a:ext cx="1061885" cy="1077405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4095989" y="149042"/>
            <a:ext cx="1421242" cy="432048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latin typeface="Calibri" pitchFamily="34" charset="0"/>
                <a:cs typeface="Calibri" pitchFamily="34" charset="0"/>
              </a:rPr>
              <a:t>Edição </a:t>
            </a:r>
            <a:r>
              <a:rPr lang="pt-BR" sz="1400" b="1" dirty="0" smtClean="0">
                <a:latin typeface="Calibri" pitchFamily="34" charset="0"/>
                <a:cs typeface="Calibri" pitchFamily="34" charset="0"/>
              </a:rPr>
              <a:t>N°173</a:t>
            </a:r>
            <a:endParaRPr lang="pt-BR" sz="1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5522911" y="149042"/>
            <a:ext cx="1082407" cy="3185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Pág. </a:t>
            </a:r>
            <a:r>
              <a:rPr lang="pt-BR" sz="2400" b="1" dirty="0" smtClean="0">
                <a:solidFill>
                  <a:schemeClr val="tx1"/>
                </a:solidFill>
              </a:rPr>
              <a:t>02</a:t>
            </a:r>
            <a:endParaRPr lang="pt-BR" sz="2400" b="1" dirty="0">
              <a:solidFill>
                <a:schemeClr val="tx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3721807" y="1813970"/>
            <a:ext cx="3112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900" dirty="0"/>
          </a:p>
          <a:p>
            <a:pPr algn="just"/>
            <a:endParaRPr lang="pt-BR" sz="900" dirty="0"/>
          </a:p>
        </p:txBody>
      </p:sp>
      <p:sp>
        <p:nvSpPr>
          <p:cNvPr id="17" name="CaixaDeTexto 20"/>
          <p:cNvSpPr txBox="1">
            <a:spLocks noChangeArrowheads="1"/>
          </p:cNvSpPr>
          <p:nvPr/>
        </p:nvSpPr>
        <p:spPr bwMode="auto">
          <a:xfrm>
            <a:off x="123411" y="1596277"/>
            <a:ext cx="3049852" cy="24622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1000" dirty="0">
                <a:solidFill>
                  <a:schemeClr val="bg1"/>
                </a:solidFill>
              </a:rPr>
              <a:t>TERMO DE </a:t>
            </a:r>
            <a:r>
              <a:rPr lang="pt-BR" sz="1000" dirty="0" smtClean="0">
                <a:solidFill>
                  <a:schemeClr val="bg1"/>
                </a:solidFill>
              </a:rPr>
              <a:t>ADJUNDICAÇÃO</a:t>
            </a:r>
            <a:endParaRPr lang="pt-BR" sz="1000" dirty="0">
              <a:solidFill>
                <a:schemeClr val="bg1"/>
              </a:solidFill>
            </a:endParaRPr>
          </a:p>
        </p:txBody>
      </p:sp>
      <p:sp>
        <p:nvSpPr>
          <p:cNvPr id="18" name="CaixaDeTexto 20"/>
          <p:cNvSpPr txBox="1">
            <a:spLocks noChangeArrowheads="1"/>
          </p:cNvSpPr>
          <p:nvPr/>
        </p:nvSpPr>
        <p:spPr bwMode="auto">
          <a:xfrm>
            <a:off x="3600100" y="1596277"/>
            <a:ext cx="3049852" cy="24622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1000" dirty="0">
                <a:solidFill>
                  <a:schemeClr val="bg1"/>
                </a:solidFill>
              </a:rPr>
              <a:t>TERMO DE </a:t>
            </a:r>
            <a:r>
              <a:rPr lang="pt-BR" sz="1000" dirty="0" smtClean="0">
                <a:solidFill>
                  <a:schemeClr val="bg1"/>
                </a:solidFill>
              </a:rPr>
              <a:t>HOMOLOGAÇÃO</a:t>
            </a:r>
            <a:endParaRPr lang="pt-BR" sz="1000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12" y="1903821"/>
            <a:ext cx="3049852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523" y="1903820"/>
            <a:ext cx="3046429" cy="4972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643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24682</TotalTime>
  <Words>515</Words>
  <Application>Microsoft Office PowerPoint</Application>
  <PresentationFormat>Apresentação na tela (4:3)</PresentationFormat>
  <Paragraphs>32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Diário Oficial Eletrônico do Município de São Sebastião do Oeste / MG - Instituído pela Lei Nº 624/13 - Ano IIII- Edição Nº 173–Data 30/09/2020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Diário Oficial Eletrônico do Município de São Sebastião do Oeste / MG - Instituído pela Lei Nº 624/13 - Ano III- Edição Nº 117 – 28-09-2016</dc:title>
  <dc:creator>Ues</dc:creator>
  <cp:lastModifiedBy>Taty-compras</cp:lastModifiedBy>
  <cp:revision>656</cp:revision>
  <cp:lastPrinted>2020-09-30T14:10:44Z</cp:lastPrinted>
  <dcterms:created xsi:type="dcterms:W3CDTF">2016-09-28T10:34:31Z</dcterms:created>
  <dcterms:modified xsi:type="dcterms:W3CDTF">2020-09-30T18:16:44Z</dcterms:modified>
</cp:coreProperties>
</file>