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0" r:id="rId2"/>
    <p:sldId id="301" r:id="rId3"/>
  </p:sldIdLst>
  <p:sldSz cx="6858000" cy="9144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1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r">
              <a:defRPr sz="1200"/>
            </a:lvl1pPr>
          </a:lstStyle>
          <a:p>
            <a:fld id="{9269DAE0-7839-4DEE-A561-5247E8EA306E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5" tIns="45273" rIns="90545" bIns="4527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0545" tIns="45273" rIns="90545" bIns="4527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1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r">
              <a:defRPr sz="12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14/07/2020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37593" y="1641441"/>
            <a:ext cx="6811087" cy="358648"/>
          </a:xfrm>
        </p:spPr>
        <p:txBody>
          <a:bodyPr>
            <a:noAutofit/>
          </a:bodyPr>
          <a:lstStyle/>
          <a:p>
            <a:r>
              <a:rPr lang="pt-BR" sz="870" b="1" dirty="0" smtClean="0"/>
              <a:t>Diário Oficial Eletrônico do Município de São Sebastião do Oeste / MG - Instituído pela Lei Nº 624/13 - Ano IIII- Edição Nº </a:t>
            </a:r>
            <a:r>
              <a:rPr lang="pt-BR" sz="870" b="1" dirty="0" smtClean="0"/>
              <a:t>121–Data </a:t>
            </a:r>
            <a:r>
              <a:rPr lang="pt-BR" sz="870" b="1" dirty="0" smtClean="0">
                <a:solidFill>
                  <a:srgbClr val="FF0000"/>
                </a:solidFill>
              </a:rPr>
              <a:t>13/07/2020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3179" y="1905264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/>
              <a:t>Esta é a Edição </a:t>
            </a:r>
            <a:r>
              <a:rPr lang="pt-BR" sz="1100" b="1" dirty="0" smtClean="0"/>
              <a:t>Nº121 </a:t>
            </a:r>
            <a:r>
              <a:rPr lang="pt-BR" sz="1100" b="1" dirty="0" smtClean="0"/>
              <a:t>do </a:t>
            </a:r>
            <a:r>
              <a:rPr lang="pt-BR" sz="1100" b="1" dirty="0"/>
              <a:t>- Diário Oficial Eletrônico do Município de São Sebastião do Oeste / MG.</a:t>
            </a:r>
          </a:p>
          <a:p>
            <a:pPr algn="ctr"/>
            <a:r>
              <a:rPr lang="pt-BR" sz="1100" b="1" dirty="0"/>
              <a:t>Criado através 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82699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3" y="2627784"/>
            <a:ext cx="6715149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214391" y="581090"/>
            <a:ext cx="6654893" cy="787583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12" name="Elipse 11"/>
          <p:cNvSpPr/>
          <p:nvPr/>
        </p:nvSpPr>
        <p:spPr>
          <a:xfrm>
            <a:off x="-28472" y="313182"/>
            <a:ext cx="994146" cy="1181174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64894" y="7722581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Av. Paulo VI, 1535-centro 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36712" y="734492"/>
            <a:ext cx="6036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DIÁRIO OFICIAL MUNICÍPIO DE SÃO SEBASTIÃO DO OESTE/mg</a:t>
            </a:r>
            <a:endParaRPr lang="pt-BR" sz="16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763" y="365066"/>
            <a:ext cx="1061885" cy="107740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095989" y="149042"/>
            <a:ext cx="1421242" cy="43204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smtClean="0">
                <a:latin typeface="Calibri" pitchFamily="34" charset="0"/>
                <a:cs typeface="Calibri" pitchFamily="34" charset="0"/>
              </a:rPr>
              <a:t>Edição </a:t>
            </a:r>
            <a:r>
              <a:rPr lang="pt-BR" sz="1400" b="1" smtClean="0">
                <a:latin typeface="Calibri" pitchFamily="34" charset="0"/>
                <a:cs typeface="Calibri" pitchFamily="34" charset="0"/>
              </a:rPr>
              <a:t>N°121</a:t>
            </a:r>
            <a:endParaRPr lang="pt-BR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522911" y="149042"/>
            <a:ext cx="1082407" cy="3185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Pág. </a:t>
            </a:r>
            <a:r>
              <a:rPr lang="pt-BR" sz="2400" b="1" dirty="0" smtClean="0">
                <a:solidFill>
                  <a:schemeClr val="tx1"/>
                </a:solidFill>
              </a:rPr>
              <a:t>02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622899" y="1813970"/>
            <a:ext cx="3112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900" dirty="0"/>
          </a:p>
          <a:p>
            <a:pPr algn="just"/>
            <a:endParaRPr lang="pt-BR" sz="900" dirty="0"/>
          </a:p>
        </p:txBody>
      </p:sp>
      <p:sp>
        <p:nvSpPr>
          <p:cNvPr id="16" name="CaixaDeTexto 20"/>
          <p:cNvSpPr txBox="1">
            <a:spLocks noChangeArrowheads="1"/>
          </p:cNvSpPr>
          <p:nvPr/>
        </p:nvSpPr>
        <p:spPr bwMode="auto">
          <a:xfrm>
            <a:off x="379148" y="1567748"/>
            <a:ext cx="2905837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EXTRATO DO CONTRATO 38/2020</a:t>
            </a:r>
            <a:endParaRPr lang="pt-BR" sz="10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793" y="1494357"/>
            <a:ext cx="3133842" cy="410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ângulo 4"/>
          <p:cNvSpPr/>
          <p:nvPr/>
        </p:nvSpPr>
        <p:spPr>
          <a:xfrm>
            <a:off x="353837" y="1823796"/>
            <a:ext cx="293114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950" b="1" i="1" dirty="0" smtClean="0"/>
              <a:t>EXTRATO DO CONTRATO N.º038/2020</a:t>
            </a:r>
            <a:endParaRPr lang="pt-BR" sz="950" dirty="0" smtClean="0"/>
          </a:p>
          <a:p>
            <a:pPr algn="just"/>
            <a:r>
              <a:rPr lang="pt-BR" sz="950" b="1" dirty="0" smtClean="0"/>
              <a:t>PROCESSO N° 051/2020 - PREGÃO PRESENCIAL N° 032/2020</a:t>
            </a:r>
            <a:endParaRPr lang="pt-BR" sz="950" dirty="0" smtClean="0"/>
          </a:p>
          <a:p>
            <a:pPr algn="just"/>
            <a:r>
              <a:rPr lang="pt-BR" sz="950" b="1" dirty="0" smtClean="0"/>
              <a:t>DATA DE ASSINATURA DO CONTRATO:13/07/2020</a:t>
            </a:r>
            <a:endParaRPr lang="pt-BR" sz="950" dirty="0" smtClean="0"/>
          </a:p>
          <a:p>
            <a:pPr algn="just"/>
            <a:r>
              <a:rPr lang="pt-BR" sz="950" dirty="0" smtClean="0"/>
              <a:t> </a:t>
            </a:r>
          </a:p>
          <a:p>
            <a:pPr algn="just"/>
            <a:r>
              <a:rPr lang="pt-BR" sz="950" b="1" dirty="0" smtClean="0"/>
              <a:t>CONTRATANTE: </a:t>
            </a:r>
            <a:r>
              <a:rPr lang="pt-BR" sz="950" dirty="0" smtClean="0"/>
              <a:t>Município de </a:t>
            </a:r>
            <a:r>
              <a:rPr lang="pt-BR" sz="950" u="sng" dirty="0" smtClean="0"/>
              <a:t>São Sebastião do Oeste</a:t>
            </a:r>
            <a:r>
              <a:rPr lang="pt-BR" sz="950" dirty="0" smtClean="0"/>
              <a:t>, Estado de Minas Gerais, pessoa jurídica de direito interno, com sede à Praça Padre Altamiro de Faria, 178, inscrito no CNPJ/MF n.º 18.308.734/0001-06, neste ato representado pelo Prefeito Municipal, Senhor </a:t>
            </a:r>
            <a:r>
              <a:rPr lang="pt-BR" sz="950" dirty="0" err="1" smtClean="0"/>
              <a:t>Belarmino</a:t>
            </a:r>
            <a:r>
              <a:rPr lang="pt-BR" sz="950" dirty="0" smtClean="0"/>
              <a:t> Luciano Leite, brasileiro, casado, agente político, portador da identidade nº: 12.001.313– SSPMG e CPF nº 040.065.528-40, residente e domiciliado na cidade de São Sebastião do Oeste / MG. </a:t>
            </a:r>
          </a:p>
          <a:p>
            <a:pPr algn="just"/>
            <a:r>
              <a:rPr lang="pt-BR" sz="950" b="1" dirty="0" smtClean="0"/>
              <a:t>CONTRATADA: </a:t>
            </a:r>
            <a:r>
              <a:rPr lang="pt-BR" sz="950" dirty="0" err="1" smtClean="0"/>
              <a:t>Divimáquinas</a:t>
            </a:r>
            <a:r>
              <a:rPr lang="pt-BR" sz="950" dirty="0" smtClean="0"/>
              <a:t> e Motores </a:t>
            </a:r>
            <a:r>
              <a:rPr lang="pt-BR" sz="950" dirty="0" err="1" smtClean="0"/>
              <a:t>Ltda</a:t>
            </a:r>
            <a:r>
              <a:rPr lang="pt-BR" sz="950" dirty="0" smtClean="0"/>
              <a:t>, CNPJ/MF nº 21.759.899/0001-09</a:t>
            </a:r>
          </a:p>
          <a:p>
            <a:pPr algn="just"/>
            <a:r>
              <a:rPr lang="pt-BR" sz="950" b="1" dirty="0" smtClean="0"/>
              <a:t>OBJETO: </a:t>
            </a:r>
            <a:r>
              <a:rPr lang="pt-BR" sz="950" dirty="0" smtClean="0"/>
              <a:t>O Presente Contrato de Prestação de Serviços tem como Objeto à Contratação de Pessoa Jurídica especializada em mão de obra mecânica e elétrica para manutenção de veículos semipesados e pesados, para atender as necessidades da Frota pertencente ao Município de São Sebastião do Oeste.</a:t>
            </a:r>
          </a:p>
          <a:p>
            <a:pPr algn="just"/>
            <a:r>
              <a:rPr lang="pt-BR" sz="950" b="1" dirty="0" smtClean="0"/>
              <a:t> </a:t>
            </a:r>
            <a:endParaRPr lang="pt-BR" sz="950" dirty="0" smtClean="0"/>
          </a:p>
          <a:p>
            <a:pPr algn="just"/>
            <a:r>
              <a:rPr lang="pt-BR" sz="950" b="1" dirty="0" smtClean="0"/>
              <a:t>RECURSOS:</a:t>
            </a:r>
            <a:endParaRPr lang="pt-BR" sz="950" dirty="0" smtClean="0"/>
          </a:p>
          <a:p>
            <a:pPr algn="just"/>
            <a:r>
              <a:rPr lang="pt-BR" sz="950" b="1" dirty="0" smtClean="0"/>
              <a:t> </a:t>
            </a:r>
            <a:endParaRPr lang="pt-BR" sz="950" dirty="0" smtClean="0"/>
          </a:p>
          <a:p>
            <a:pPr algn="just"/>
            <a:r>
              <a:rPr lang="pt-BR" sz="950" b="1" dirty="0" smtClean="0"/>
              <a:t>02.01.01.04.122.0402.2152,02.02.02.15.452.2601.2013,02.03.01.10.302.1001.2027,02.01.01.04.122.0404.2006,02.02.03.15.452.1503.2019,02.03.01.10.122.1001.2020,02.03.01.10.301.1002.2025,02.06.04.04.122.0402.2062,02.07.01.12.361.0405.2045,02.07.01.12.361.1201.2047,02.07.01.12.365.1202.2048,02.07.01.12.365.1202.2066,02.07.02.12.361.1201.2050,02.09.01.08.243.0801.2067,02.11.01.26.782.2601.2011,02.04.01.15.452.1501.2036,02.03.01.10.305.1004.2030,02.10.01.08.244.0801.2081,02.01.01.04.122.0402.2150, 02.01.01.04.122.0402.2151  – 3.3.90.39.00.</a:t>
            </a:r>
            <a:endParaRPr lang="pt-BR" sz="950" dirty="0" smtClean="0"/>
          </a:p>
          <a:p>
            <a:pPr algn="just"/>
            <a:r>
              <a:rPr lang="pt-BR" sz="950" b="1" dirty="0" smtClean="0"/>
              <a:t> </a:t>
            </a:r>
            <a:endParaRPr lang="pt-BR" sz="950" dirty="0" smtClean="0"/>
          </a:p>
          <a:p>
            <a:pPr algn="just"/>
            <a:r>
              <a:rPr lang="pt-BR" sz="950" b="1" dirty="0" smtClean="0"/>
              <a:t> </a:t>
            </a:r>
            <a:endParaRPr lang="pt-BR" sz="950" dirty="0" smtClean="0"/>
          </a:p>
          <a:p>
            <a:pPr algn="just"/>
            <a:r>
              <a:rPr lang="pt-BR" sz="950" b="1" dirty="0" smtClean="0"/>
              <a:t>VALOR: </a:t>
            </a:r>
            <a:r>
              <a:rPr lang="pt-BR" sz="950" dirty="0" smtClean="0"/>
              <a:t>R$621.000,00 (seiscentos e vinte e um mil reais).</a:t>
            </a:r>
          </a:p>
          <a:p>
            <a:pPr algn="just"/>
            <a:r>
              <a:rPr lang="pt-BR" sz="950" b="1" dirty="0" smtClean="0"/>
              <a:t>FATURAMENTO: </a:t>
            </a:r>
            <a:r>
              <a:rPr lang="pt-BR" sz="950" dirty="0" smtClean="0"/>
              <a:t>deverá ser apresentado, na sede da contratante, acompanhada de Certidão Negativa de INSS, FGTS e Certidão Tributo Municipal.</a:t>
            </a:r>
          </a:p>
          <a:p>
            <a:pPr algn="just"/>
            <a:r>
              <a:rPr lang="pt-BR" sz="950" b="1" dirty="0" smtClean="0"/>
              <a:t>APLICAÇÃO DE MULTA: </a:t>
            </a:r>
            <a:r>
              <a:rPr lang="pt-BR" sz="950" dirty="0" smtClean="0"/>
              <a:t>compete a Secretaria de Administração da Contratante a aplicação de multas.</a:t>
            </a:r>
          </a:p>
          <a:p>
            <a:pPr algn="just"/>
            <a:r>
              <a:rPr lang="pt-BR" sz="950" b="1" dirty="0" smtClean="0"/>
              <a:t>VIGÊNCIA: 12(doze) meses, podendo ser prorrogado de acordo com a norma legal.</a:t>
            </a:r>
            <a:endParaRPr lang="pt-BR" sz="950" dirty="0" smtClean="0"/>
          </a:p>
          <a:p>
            <a:pPr algn="just"/>
            <a:r>
              <a:rPr lang="pt-BR" sz="950" b="1" dirty="0" smtClean="0"/>
              <a:t>FORO: </a:t>
            </a:r>
            <a:r>
              <a:rPr lang="pt-BR" sz="950" dirty="0" smtClean="0"/>
              <a:t>Comarca de Itapecerica, Estado de Minas Gerais.</a:t>
            </a:r>
            <a:endParaRPr lang="pt-BR" sz="950" dirty="0"/>
          </a:p>
        </p:txBody>
      </p:sp>
    </p:spTree>
    <p:extLst>
      <p:ext uri="{BB962C8B-B14F-4D97-AF65-F5344CB8AC3E}">
        <p14:creationId xmlns:p14="http://schemas.microsoft.com/office/powerpoint/2010/main" val="2377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25234</TotalTime>
  <Words>195</Words>
  <Application>Microsoft Office PowerPoint</Application>
  <PresentationFormat>Apresentação na tela (4:3)</PresentationFormat>
  <Paragraphs>46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Diário Oficial Eletrônico do Município de São Sebastião do Oeste / MG - Instituído pela Lei Nº 624/13 - Ano IIII- Edição Nº 121–Data 13/07/2020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Taty-compras</cp:lastModifiedBy>
  <cp:revision>602</cp:revision>
  <cp:lastPrinted>2020-07-10T12:57:12Z</cp:lastPrinted>
  <dcterms:created xsi:type="dcterms:W3CDTF">2016-09-28T10:34:31Z</dcterms:created>
  <dcterms:modified xsi:type="dcterms:W3CDTF">2020-07-14T12:17:15Z</dcterms:modified>
</cp:coreProperties>
</file>