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0" r:id="rId2"/>
    <p:sldId id="303" r:id="rId3"/>
    <p:sldId id="304" r:id="rId4"/>
    <p:sldId id="305" r:id="rId5"/>
  </p:sldIdLst>
  <p:sldSz cx="6858000" cy="9144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139" autoAdjust="0"/>
  </p:normalViewPr>
  <p:slideViewPr>
    <p:cSldViewPr>
      <p:cViewPr>
        <p:scale>
          <a:sx n="80" d="100"/>
          <a:sy n="80" d="100"/>
        </p:scale>
        <p:origin x="-1422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1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r">
              <a:defRPr sz="1200"/>
            </a:lvl1pPr>
          </a:lstStyle>
          <a:p>
            <a:fld id="{9269DAE0-7839-4DEE-A561-5247E8EA306E}" type="datetimeFigureOut">
              <a:rPr lang="pt-BR" smtClean="0"/>
              <a:pPr/>
              <a:t>16/03/2022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5" tIns="45273" rIns="90545" bIns="4527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0545" tIns="45273" rIns="90545" bIns="45273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1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r">
              <a:defRPr sz="12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491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893C1F-6347-41A6-B86F-52850EAC8D8A}" type="slidenum">
              <a:rPr lang="pt-BR" smtClean="0"/>
              <a:pPr/>
              <a:t>2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865608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491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893C1F-6347-41A6-B86F-52850EAC8D8A}" type="slidenum">
              <a:rPr lang="pt-BR" smtClean="0"/>
              <a:pPr/>
              <a:t>3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865608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491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893C1F-6347-41A6-B86F-52850EAC8D8A}" type="slidenum">
              <a:rPr lang="pt-BR" smtClean="0"/>
              <a:pPr/>
              <a:t>4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86560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16/03/2022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37593" y="1641441"/>
            <a:ext cx="6811087" cy="358648"/>
          </a:xfrm>
        </p:spPr>
        <p:txBody>
          <a:bodyPr>
            <a:noAutofit/>
          </a:bodyPr>
          <a:lstStyle/>
          <a:p>
            <a:r>
              <a:rPr lang="pt-BR" sz="870" b="1" dirty="0" smtClean="0"/>
              <a:t>Diário Oficial Eletrônico do Município de São Sebastião do Oeste / MG - Instituído pela Lei Nº 624/13 - Ano IIII- Edição Nº 41-Data</a:t>
            </a:r>
            <a:r>
              <a:rPr lang="pt-BR" sz="870" b="1" dirty="0" smtClean="0">
                <a:solidFill>
                  <a:srgbClr val="FF0000"/>
                </a:solidFill>
              </a:rPr>
              <a:t> 15/03/2022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3179" y="1905264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 smtClean="0"/>
              <a:t>Esta é a Edição Nº 41  do - Diário Oficial Eletrônico do Município de São Sebastião do Oeste / MG.</a:t>
            </a:r>
          </a:p>
          <a:p>
            <a:pPr algn="ctr"/>
            <a:r>
              <a:rPr lang="pt-BR" sz="1100" b="1" dirty="0" smtClean="0"/>
              <a:t>Criado através </a:t>
            </a:r>
            <a:r>
              <a:rPr lang="pt-BR" sz="1100" b="1" dirty="0"/>
              <a:t>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</a:t>
            </a:r>
            <a:r>
              <a:rPr lang="pt-BR" sz="900" b="1" cap="small" dirty="0" smtClean="0">
                <a:solidFill>
                  <a:schemeClr val="bg1"/>
                </a:solidFill>
              </a:rPr>
              <a:t>35.567-000 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71413" y="182699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sp>
        <p:nvSpPr>
          <p:cNvPr id="24" name="CaixaDeTexto 23"/>
          <p:cNvSpPr txBox="1">
            <a:spLocks noChangeArrowheads="1"/>
          </p:cNvSpPr>
          <p:nvPr/>
        </p:nvSpPr>
        <p:spPr bwMode="auto">
          <a:xfrm>
            <a:off x="88552" y="2678958"/>
            <a:ext cx="3062495" cy="25391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50" dirty="0" smtClean="0">
                <a:solidFill>
                  <a:schemeClr val="bg1"/>
                </a:solidFill>
              </a:rPr>
              <a:t>DECRETO N° 1417, DE 15 DE MARÇO DE 2022</a:t>
            </a:r>
            <a:endParaRPr lang="pt-BR" sz="105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4" y="3050413"/>
            <a:ext cx="3079634" cy="577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CaixaDeTexto 9"/>
          <p:cNvSpPr txBox="1">
            <a:spLocks noChangeArrowheads="1"/>
          </p:cNvSpPr>
          <p:nvPr/>
        </p:nvSpPr>
        <p:spPr bwMode="auto">
          <a:xfrm>
            <a:off x="3789040" y="29639"/>
            <a:ext cx="1785938" cy="33855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 baseline="30000" dirty="0">
                <a:solidFill>
                  <a:schemeClr val="bg1"/>
                </a:solidFill>
              </a:rPr>
              <a:t> Edição </a:t>
            </a:r>
            <a:r>
              <a:rPr lang="pt-BR" sz="1600" b="1" baseline="30000" dirty="0" smtClean="0">
                <a:solidFill>
                  <a:schemeClr val="bg1"/>
                </a:solidFill>
              </a:rPr>
              <a:t>Nº 41</a:t>
            </a:r>
            <a:endParaRPr lang="pt-BR" sz="4400" dirty="0">
              <a:solidFill>
                <a:schemeClr val="bg1"/>
              </a:solidFill>
            </a:endParaRPr>
          </a:p>
        </p:txBody>
      </p:sp>
      <p:sp>
        <p:nvSpPr>
          <p:cNvPr id="3079" name="Título 3"/>
          <p:cNvSpPr txBox="1">
            <a:spLocks/>
          </p:cNvSpPr>
          <p:nvPr/>
        </p:nvSpPr>
        <p:spPr bwMode="auto">
          <a:xfrm>
            <a:off x="5733256" y="-60859"/>
            <a:ext cx="1283022" cy="32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pt-BR" sz="2000" b="1" baseline="30000" dirty="0"/>
          </a:p>
          <a:p>
            <a:r>
              <a:rPr lang="pt-BR" sz="2000" b="1" baseline="30000" dirty="0" smtClean="0"/>
              <a:t>Pág.</a:t>
            </a:r>
            <a:r>
              <a:rPr lang="pt-BR" sz="2000" b="1" dirty="0" smtClean="0"/>
              <a:t> 02</a:t>
            </a:r>
            <a:endParaRPr lang="pt-BR" sz="2000" b="1" baseline="30000" dirty="0"/>
          </a:p>
        </p:txBody>
      </p:sp>
      <p:cxnSp>
        <p:nvCxnSpPr>
          <p:cNvPr id="19" name="Conector reto 18"/>
          <p:cNvCxnSpPr/>
          <p:nvPr/>
        </p:nvCxnSpPr>
        <p:spPr>
          <a:xfrm>
            <a:off x="0" y="9007200"/>
            <a:ext cx="6858000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3429658" y="1175352"/>
            <a:ext cx="4474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800" dirty="0" smtClean="0"/>
          </a:p>
          <a:p>
            <a:pPr algn="just"/>
            <a:endParaRPr lang="pt-BR" sz="800" dirty="0" smtClean="0"/>
          </a:p>
          <a:p>
            <a:endParaRPr lang="pt-BR" sz="800" dirty="0" smtClean="0"/>
          </a:p>
          <a:p>
            <a:endParaRPr lang="pt-BR" sz="800" dirty="0" smtClean="0"/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3672131" y="7688694"/>
            <a:ext cx="3185869" cy="1184940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Praça Padre Altamiro,178,-centro CEP 35.567-000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Telefone</a:t>
            </a:r>
            <a:r>
              <a:rPr lang="pt-BR" sz="900" b="1" cap="small" dirty="0">
                <a:solidFill>
                  <a:schemeClr val="bg1"/>
                </a:solidFill>
              </a:rPr>
              <a:t>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  Vice-prefeito: HERALDO DE ASSIS FURTADO</a:t>
            </a:r>
          </a:p>
          <a:p>
            <a:pPr algn="ctr">
              <a:defRPr/>
            </a:pPr>
            <a:endParaRPr lang="pt-BR" sz="800" b="1" cap="small" dirty="0">
              <a:solidFill>
                <a:schemeClr val="bg1"/>
              </a:solidFill>
            </a:endParaRPr>
          </a:p>
        </p:txBody>
      </p:sp>
      <p:pic>
        <p:nvPicPr>
          <p:cNvPr id="17" name="Picture 2" descr="C:\Users\Ues\Desktop\BRASÃ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6583" y="7728526"/>
            <a:ext cx="1003310" cy="1020316"/>
          </a:xfrm>
          <a:prstGeom prst="rect">
            <a:avLst/>
          </a:prstGeom>
          <a:noFill/>
        </p:spPr>
      </p:pic>
      <p:sp>
        <p:nvSpPr>
          <p:cNvPr id="18" name="Retângulo de cantos arredondados 17"/>
          <p:cNvSpPr/>
          <p:nvPr/>
        </p:nvSpPr>
        <p:spPr>
          <a:xfrm>
            <a:off x="185579" y="319177"/>
            <a:ext cx="6667120" cy="595292"/>
          </a:xfrm>
          <a:prstGeom prst="roundRect">
            <a:avLst/>
          </a:prstGeom>
          <a:solidFill>
            <a:srgbClr val="92D050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dirty="0">
                <a:latin typeface="Algerian" panose="04020705040A02060702" pitchFamily="82" charset="0"/>
              </a:rPr>
              <a:t>DIÁRIO </a:t>
            </a:r>
            <a:r>
              <a:rPr lang="pt-BR" sz="1600" dirty="0" smtClean="0">
                <a:latin typeface="Algerian" panose="04020705040A02060702" pitchFamily="82" charset="0"/>
              </a:rPr>
              <a:t>OFICIAL MUNICÍPIO </a:t>
            </a:r>
            <a:r>
              <a:rPr lang="pt-BR" sz="1600" dirty="0">
                <a:latin typeface="Algerian" panose="04020705040A02060702" pitchFamily="82" charset="0"/>
              </a:rPr>
              <a:t>DE SÃO SEBASTIÃO DO </a:t>
            </a:r>
            <a:r>
              <a:rPr lang="pt-BR" sz="1600" dirty="0" smtClean="0">
                <a:latin typeface="Algerian" panose="04020705040A02060702" pitchFamily="82" charset="0"/>
              </a:rPr>
              <a:t>OESTE/MG</a:t>
            </a:r>
            <a:endParaRPr lang="pt-BR" sz="1600" dirty="0">
              <a:latin typeface="Algerian" panose="04020705040A02060702" pitchFamily="82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29404" y="29639"/>
            <a:ext cx="837306" cy="108597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1" y="105126"/>
            <a:ext cx="925408" cy="94109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182778" y="4387334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DE </a:t>
            </a: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3675221" y="1506431"/>
            <a:ext cx="299413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dirty="0" smtClean="0"/>
              <a:t>.</a:t>
            </a:r>
            <a:endParaRPr lang="pt-BR" sz="1000" dirty="0"/>
          </a:p>
        </p:txBody>
      </p:sp>
      <p:sp>
        <p:nvSpPr>
          <p:cNvPr id="16" name="CaixaDeTexto 15"/>
          <p:cNvSpPr txBox="1">
            <a:spLocks noChangeArrowheads="1"/>
          </p:cNvSpPr>
          <p:nvPr/>
        </p:nvSpPr>
        <p:spPr bwMode="auto">
          <a:xfrm>
            <a:off x="214456" y="1175352"/>
            <a:ext cx="3062495" cy="25391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50" dirty="0" smtClean="0">
                <a:solidFill>
                  <a:schemeClr val="bg1"/>
                </a:solidFill>
              </a:rPr>
              <a:t>PORTARIA N° 015, DE 14 DE MARÇO DE 2022.</a:t>
            </a:r>
            <a:endParaRPr lang="pt-BR" sz="105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56" y="1535474"/>
            <a:ext cx="3062495" cy="578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139" y="1508165"/>
            <a:ext cx="3222229" cy="601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CaixaDeTexto 19"/>
          <p:cNvSpPr txBox="1">
            <a:spLocks noChangeArrowheads="1"/>
          </p:cNvSpPr>
          <p:nvPr/>
        </p:nvSpPr>
        <p:spPr bwMode="auto">
          <a:xfrm>
            <a:off x="3623991" y="1188917"/>
            <a:ext cx="3062495" cy="25391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50" dirty="0" smtClean="0">
                <a:solidFill>
                  <a:schemeClr val="bg1"/>
                </a:solidFill>
              </a:rPr>
              <a:t>PORTARIA N° 016, DE 14 DE MARÇO DE 2022.</a:t>
            </a:r>
            <a:endParaRPr lang="pt-BR" sz="1050" dirty="0"/>
          </a:p>
        </p:txBody>
      </p:sp>
    </p:spTree>
    <p:extLst>
      <p:ext uri="{BB962C8B-B14F-4D97-AF65-F5344CB8AC3E}">
        <p14:creationId xmlns:p14="http://schemas.microsoft.com/office/powerpoint/2010/main" val="190935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CaixaDeTexto 9"/>
          <p:cNvSpPr txBox="1">
            <a:spLocks noChangeArrowheads="1"/>
          </p:cNvSpPr>
          <p:nvPr/>
        </p:nvSpPr>
        <p:spPr bwMode="auto">
          <a:xfrm>
            <a:off x="3789040" y="29639"/>
            <a:ext cx="1785938" cy="33855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 baseline="30000" dirty="0">
                <a:solidFill>
                  <a:schemeClr val="bg1"/>
                </a:solidFill>
              </a:rPr>
              <a:t> Edição </a:t>
            </a:r>
            <a:r>
              <a:rPr lang="pt-BR" sz="1600" b="1" baseline="30000" dirty="0" smtClean="0">
                <a:solidFill>
                  <a:schemeClr val="bg1"/>
                </a:solidFill>
              </a:rPr>
              <a:t>Nº 41</a:t>
            </a:r>
            <a:endParaRPr lang="pt-BR" sz="4400" dirty="0">
              <a:solidFill>
                <a:schemeClr val="bg1"/>
              </a:solidFill>
            </a:endParaRPr>
          </a:p>
        </p:txBody>
      </p:sp>
      <p:sp>
        <p:nvSpPr>
          <p:cNvPr id="3079" name="Título 3"/>
          <p:cNvSpPr txBox="1">
            <a:spLocks/>
          </p:cNvSpPr>
          <p:nvPr/>
        </p:nvSpPr>
        <p:spPr bwMode="auto">
          <a:xfrm>
            <a:off x="5733256" y="-60859"/>
            <a:ext cx="1283022" cy="32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pt-BR" sz="2000" b="1" baseline="30000" dirty="0"/>
          </a:p>
          <a:p>
            <a:r>
              <a:rPr lang="pt-BR" sz="2000" b="1" baseline="30000" dirty="0" smtClean="0"/>
              <a:t>Pág.</a:t>
            </a:r>
            <a:r>
              <a:rPr lang="pt-BR" sz="2000" b="1" dirty="0" smtClean="0"/>
              <a:t> 03</a:t>
            </a:r>
            <a:endParaRPr lang="pt-BR" sz="2000" b="1" baseline="30000" dirty="0"/>
          </a:p>
        </p:txBody>
      </p:sp>
      <p:cxnSp>
        <p:nvCxnSpPr>
          <p:cNvPr id="19" name="Conector reto 18"/>
          <p:cNvCxnSpPr/>
          <p:nvPr/>
        </p:nvCxnSpPr>
        <p:spPr>
          <a:xfrm>
            <a:off x="0" y="9007200"/>
            <a:ext cx="6858000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3429658" y="1175352"/>
            <a:ext cx="4474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800" dirty="0" smtClean="0"/>
          </a:p>
          <a:p>
            <a:pPr algn="just"/>
            <a:endParaRPr lang="pt-BR" sz="800" dirty="0" smtClean="0"/>
          </a:p>
          <a:p>
            <a:endParaRPr lang="pt-BR" sz="800" dirty="0" smtClean="0"/>
          </a:p>
          <a:p>
            <a:endParaRPr lang="pt-BR" sz="800" dirty="0" smtClean="0"/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3672131" y="7688694"/>
            <a:ext cx="3185869" cy="1184940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Praça Padre Altamiro,178,-centro CEP 35.567-000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Telefone</a:t>
            </a:r>
            <a:r>
              <a:rPr lang="pt-BR" sz="900" b="1" cap="small" dirty="0">
                <a:solidFill>
                  <a:schemeClr val="bg1"/>
                </a:solidFill>
              </a:rPr>
              <a:t>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  Vice-prefeito: HERALDO DE ASSIS FURTADO</a:t>
            </a:r>
          </a:p>
          <a:p>
            <a:pPr algn="ctr">
              <a:defRPr/>
            </a:pPr>
            <a:endParaRPr lang="pt-BR" sz="800" b="1" cap="small" dirty="0">
              <a:solidFill>
                <a:schemeClr val="bg1"/>
              </a:solidFill>
            </a:endParaRPr>
          </a:p>
        </p:txBody>
      </p:sp>
      <p:pic>
        <p:nvPicPr>
          <p:cNvPr id="17" name="Picture 2" descr="C:\Users\Ues\Desktop\BRASÃ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6583" y="7728526"/>
            <a:ext cx="1003310" cy="1020316"/>
          </a:xfrm>
          <a:prstGeom prst="rect">
            <a:avLst/>
          </a:prstGeom>
          <a:noFill/>
        </p:spPr>
      </p:pic>
      <p:sp>
        <p:nvSpPr>
          <p:cNvPr id="18" name="Retângulo de cantos arredondados 17"/>
          <p:cNvSpPr/>
          <p:nvPr/>
        </p:nvSpPr>
        <p:spPr>
          <a:xfrm>
            <a:off x="185579" y="319177"/>
            <a:ext cx="6667120" cy="595292"/>
          </a:xfrm>
          <a:prstGeom prst="roundRect">
            <a:avLst/>
          </a:prstGeom>
          <a:solidFill>
            <a:srgbClr val="92D050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dirty="0">
                <a:latin typeface="Algerian" panose="04020705040A02060702" pitchFamily="82" charset="0"/>
              </a:rPr>
              <a:t>DIÁRIO </a:t>
            </a:r>
            <a:r>
              <a:rPr lang="pt-BR" sz="1600" dirty="0" smtClean="0">
                <a:latin typeface="Algerian" panose="04020705040A02060702" pitchFamily="82" charset="0"/>
              </a:rPr>
              <a:t>OFICIAL MUNICÍPIO </a:t>
            </a:r>
            <a:r>
              <a:rPr lang="pt-BR" sz="1600" dirty="0">
                <a:latin typeface="Algerian" panose="04020705040A02060702" pitchFamily="82" charset="0"/>
              </a:rPr>
              <a:t>DE SÃO SEBASTIÃO DO </a:t>
            </a:r>
            <a:r>
              <a:rPr lang="pt-BR" sz="1600" dirty="0" smtClean="0">
                <a:latin typeface="Algerian" panose="04020705040A02060702" pitchFamily="82" charset="0"/>
              </a:rPr>
              <a:t>OESTE/MG</a:t>
            </a:r>
            <a:endParaRPr lang="pt-BR" sz="1600" dirty="0">
              <a:latin typeface="Algerian" panose="04020705040A02060702" pitchFamily="82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29404" y="29639"/>
            <a:ext cx="837306" cy="108597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1" y="105126"/>
            <a:ext cx="925408" cy="94109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182778" y="4387334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DE </a:t>
            </a: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3675221" y="1506431"/>
            <a:ext cx="299413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dirty="0" smtClean="0"/>
              <a:t>.</a:t>
            </a:r>
            <a:endParaRPr lang="pt-BR" sz="1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2" y="1394191"/>
            <a:ext cx="3366306" cy="649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583" y="1412115"/>
            <a:ext cx="3164785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845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CaixaDeTexto 9"/>
          <p:cNvSpPr txBox="1">
            <a:spLocks noChangeArrowheads="1"/>
          </p:cNvSpPr>
          <p:nvPr/>
        </p:nvSpPr>
        <p:spPr bwMode="auto">
          <a:xfrm>
            <a:off x="3789040" y="29639"/>
            <a:ext cx="1785938" cy="33855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 baseline="30000" dirty="0">
                <a:solidFill>
                  <a:schemeClr val="bg1"/>
                </a:solidFill>
              </a:rPr>
              <a:t> Edição </a:t>
            </a:r>
            <a:r>
              <a:rPr lang="pt-BR" sz="1600" b="1" baseline="30000" dirty="0" smtClean="0">
                <a:solidFill>
                  <a:schemeClr val="bg1"/>
                </a:solidFill>
              </a:rPr>
              <a:t>Nº 41</a:t>
            </a:r>
            <a:endParaRPr lang="pt-BR" sz="4400" dirty="0">
              <a:solidFill>
                <a:schemeClr val="bg1"/>
              </a:solidFill>
            </a:endParaRPr>
          </a:p>
        </p:txBody>
      </p:sp>
      <p:sp>
        <p:nvSpPr>
          <p:cNvPr id="3079" name="Título 3"/>
          <p:cNvSpPr txBox="1">
            <a:spLocks/>
          </p:cNvSpPr>
          <p:nvPr/>
        </p:nvSpPr>
        <p:spPr bwMode="auto">
          <a:xfrm>
            <a:off x="5733256" y="-60859"/>
            <a:ext cx="1283022" cy="32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pt-BR" sz="2000" b="1" baseline="30000" dirty="0"/>
          </a:p>
          <a:p>
            <a:r>
              <a:rPr lang="pt-BR" sz="2000" b="1" baseline="30000" dirty="0" smtClean="0"/>
              <a:t>Pág.</a:t>
            </a:r>
            <a:r>
              <a:rPr lang="pt-BR" sz="2000" b="1" dirty="0" smtClean="0"/>
              <a:t> 04</a:t>
            </a:r>
            <a:endParaRPr lang="pt-BR" sz="2000" b="1" baseline="30000" dirty="0"/>
          </a:p>
        </p:txBody>
      </p:sp>
      <p:cxnSp>
        <p:nvCxnSpPr>
          <p:cNvPr id="19" name="Conector reto 18"/>
          <p:cNvCxnSpPr/>
          <p:nvPr/>
        </p:nvCxnSpPr>
        <p:spPr>
          <a:xfrm>
            <a:off x="0" y="9007200"/>
            <a:ext cx="6858000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3429658" y="1175352"/>
            <a:ext cx="4474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800" dirty="0" smtClean="0"/>
          </a:p>
          <a:p>
            <a:pPr algn="just"/>
            <a:endParaRPr lang="pt-BR" sz="800" dirty="0" smtClean="0"/>
          </a:p>
          <a:p>
            <a:endParaRPr lang="pt-BR" sz="800" dirty="0" smtClean="0"/>
          </a:p>
          <a:p>
            <a:endParaRPr lang="pt-BR" sz="800" dirty="0" smtClean="0"/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3672131" y="7688694"/>
            <a:ext cx="3185869" cy="1184940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Praça Padre Altamiro,178,-centro CEP 35.567-000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Telefone</a:t>
            </a:r>
            <a:r>
              <a:rPr lang="pt-BR" sz="900" b="1" cap="small" dirty="0">
                <a:solidFill>
                  <a:schemeClr val="bg1"/>
                </a:solidFill>
              </a:rPr>
              <a:t>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  Vice-prefeito: HERALDO DE ASSIS FURTADO</a:t>
            </a:r>
          </a:p>
          <a:p>
            <a:pPr algn="ctr">
              <a:defRPr/>
            </a:pPr>
            <a:endParaRPr lang="pt-BR" sz="800" b="1" cap="small" dirty="0">
              <a:solidFill>
                <a:schemeClr val="bg1"/>
              </a:solidFill>
            </a:endParaRPr>
          </a:p>
        </p:txBody>
      </p:sp>
      <p:pic>
        <p:nvPicPr>
          <p:cNvPr id="17" name="Picture 2" descr="C:\Users\Ues\Desktop\BRASÃ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6583" y="7728526"/>
            <a:ext cx="1003310" cy="1020316"/>
          </a:xfrm>
          <a:prstGeom prst="rect">
            <a:avLst/>
          </a:prstGeom>
          <a:noFill/>
        </p:spPr>
      </p:pic>
      <p:sp>
        <p:nvSpPr>
          <p:cNvPr id="18" name="Retângulo de cantos arredondados 17"/>
          <p:cNvSpPr/>
          <p:nvPr/>
        </p:nvSpPr>
        <p:spPr>
          <a:xfrm>
            <a:off x="185579" y="319177"/>
            <a:ext cx="6667120" cy="595292"/>
          </a:xfrm>
          <a:prstGeom prst="roundRect">
            <a:avLst/>
          </a:prstGeom>
          <a:solidFill>
            <a:srgbClr val="92D050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dirty="0">
                <a:latin typeface="Algerian" panose="04020705040A02060702" pitchFamily="82" charset="0"/>
              </a:rPr>
              <a:t>DIÁRIO </a:t>
            </a:r>
            <a:r>
              <a:rPr lang="pt-BR" sz="1600" dirty="0" smtClean="0">
                <a:latin typeface="Algerian" panose="04020705040A02060702" pitchFamily="82" charset="0"/>
              </a:rPr>
              <a:t>OFICIAL MUNICÍPIO </a:t>
            </a:r>
            <a:r>
              <a:rPr lang="pt-BR" sz="1600" dirty="0">
                <a:latin typeface="Algerian" panose="04020705040A02060702" pitchFamily="82" charset="0"/>
              </a:rPr>
              <a:t>DE SÃO SEBASTIÃO DO </a:t>
            </a:r>
            <a:r>
              <a:rPr lang="pt-BR" sz="1600" dirty="0" smtClean="0">
                <a:latin typeface="Algerian" panose="04020705040A02060702" pitchFamily="82" charset="0"/>
              </a:rPr>
              <a:t>OESTE/MG</a:t>
            </a:r>
            <a:endParaRPr lang="pt-BR" sz="1600" dirty="0">
              <a:latin typeface="Algerian" panose="04020705040A02060702" pitchFamily="82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29404" y="29639"/>
            <a:ext cx="837306" cy="108597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1" y="105126"/>
            <a:ext cx="925408" cy="94109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182778" y="4387334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DE </a:t>
            </a: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3675221" y="1506431"/>
            <a:ext cx="299413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dirty="0" smtClean="0"/>
              <a:t>.</a:t>
            </a:r>
            <a:endParaRPr lang="pt-BR" sz="1000" dirty="0"/>
          </a:p>
        </p:txBody>
      </p:sp>
      <p:sp>
        <p:nvSpPr>
          <p:cNvPr id="16" name="CaixaDeTexto 15"/>
          <p:cNvSpPr txBox="1">
            <a:spLocks noChangeArrowheads="1"/>
          </p:cNvSpPr>
          <p:nvPr/>
        </p:nvSpPr>
        <p:spPr bwMode="auto">
          <a:xfrm>
            <a:off x="80753" y="1175352"/>
            <a:ext cx="3062495" cy="25391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50" dirty="0" smtClean="0">
                <a:solidFill>
                  <a:schemeClr val="bg1"/>
                </a:solidFill>
              </a:rPr>
              <a:t>RESULTADO P.L N° 024/2022 </a:t>
            </a:r>
            <a:endParaRPr lang="pt-BR" sz="1050" dirty="0"/>
          </a:p>
        </p:txBody>
      </p:sp>
      <p:sp>
        <p:nvSpPr>
          <p:cNvPr id="4" name="Retângulo 3"/>
          <p:cNvSpPr/>
          <p:nvPr/>
        </p:nvSpPr>
        <p:spPr>
          <a:xfrm>
            <a:off x="90139" y="1506431"/>
            <a:ext cx="309263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200" dirty="0"/>
              <a:t>O Município de São Sebastião do Oeste torna público o resultado do Processo Licitatório n° 024/2022, Pregão n° 013/2022, Registro de Preço n° 11/2022.  Resultado do certame:</a:t>
            </a:r>
            <a:r>
              <a:rPr lang="pt-BR" sz="1200" b="1" dirty="0"/>
              <a:t> M.O.T.A COMERCIAL LTDA –EPP, CNPJ N° 21.465264/0001-90</a:t>
            </a:r>
            <a:r>
              <a:rPr lang="pt-BR" sz="1200" dirty="0"/>
              <a:t>, restou ganhadora dos itens 08,10,22,24,25,26,31,41,50,54,55 e 63  no valor total de R$ 65.543,50 (sessenta e cinco mil quinhentos e quarenta e três reais e cinquenta centavos), a empresa </a:t>
            </a:r>
            <a:r>
              <a:rPr lang="pt-BR" sz="1200" b="1" dirty="0"/>
              <a:t>FORTUMEL CÓMERCIO DE PRODUTOS LTDA, CNPJ N° 22.483.299/0001-15, </a:t>
            </a:r>
            <a:r>
              <a:rPr lang="pt-BR" sz="1200" dirty="0"/>
              <a:t>restou ganhadora dos itens 01,05,23,45,46,53,57 e 59 no valor total de R$ 83.697,10 (oitenta e três mil seiscentos e noventa e sete reais e dez centavos) , a empresa </a:t>
            </a:r>
            <a:r>
              <a:rPr lang="pt-BR" sz="1200" b="1" dirty="0"/>
              <a:t>RANGAP DISTRIBUIDORA DE ALIMENTOS LTDA – ME, CNPJ N° 09.583.388/0001-75, </a:t>
            </a:r>
            <a:r>
              <a:rPr lang="pt-BR" sz="1200" dirty="0"/>
              <a:t>restou ganhadora dos itens 03,04,06,07,09,11,12,13,14,15,16,19,20,21,29,36,39,43,44,47,48,56,58,60,62,65,66,68,69,71,72,73 no valor total de R$ 138.329,90 (cento e trinta e oito mil trezentos e vinte nove reais e noventa centavos), a empresa </a:t>
            </a:r>
            <a:r>
              <a:rPr lang="pt-BR" sz="1200" b="1" dirty="0"/>
              <a:t>TRISTÃO ALIMENTOS LTDA, CNPJ N° 44214.958/0001-50, </a:t>
            </a:r>
            <a:r>
              <a:rPr lang="pt-BR" sz="1200" dirty="0"/>
              <a:t>restou ganhadora dos itens 17,18,27,28,37,40, 42,64,67 e 70, no valor total de R$ 33.283,30 ( trinta e três mil duzentos e oitenta e três reais e trinta centavos), e a empresa </a:t>
            </a:r>
            <a:r>
              <a:rPr lang="pt-BR" sz="1200" b="1" dirty="0"/>
              <a:t>CORDIAL GÊNEROS ALIMENTÍCIOS LTDA, CNPJ N° 21.016.690/0001-47, </a:t>
            </a:r>
            <a:r>
              <a:rPr lang="pt-BR" sz="1200" dirty="0"/>
              <a:t>restou ganhadora dos itens 02,30,32,33,34,35,49,51 e 52, no valor total de R$ 48.803,70 (quarenta e oito mil oitocentos e três  reais e setenta centavos), sendo a proposta mais vantajosa para esta administração.  Mais informações pelo telefone: 37-3286-1173.  São Sebastião do Oeste, 15 de março de 2022. Eduarda Rodrigues de Faria – Servidora Municipal.         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139" y="1632565"/>
            <a:ext cx="3046907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CaixaDeTexto 19"/>
          <p:cNvSpPr txBox="1">
            <a:spLocks noChangeArrowheads="1"/>
          </p:cNvSpPr>
          <p:nvPr/>
        </p:nvSpPr>
        <p:spPr bwMode="auto">
          <a:xfrm>
            <a:off x="3503551" y="1213823"/>
            <a:ext cx="3062495" cy="25391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50" dirty="0" smtClean="0">
                <a:solidFill>
                  <a:schemeClr val="bg1"/>
                </a:solidFill>
              </a:rPr>
              <a:t>DECRETO N° 1418, DE 15 DE MARÇO DE 2022</a:t>
            </a:r>
            <a:endParaRPr lang="pt-BR" sz="1050" dirty="0"/>
          </a:p>
        </p:txBody>
      </p:sp>
    </p:spTree>
    <p:extLst>
      <p:ext uri="{BB962C8B-B14F-4D97-AF65-F5344CB8AC3E}">
        <p14:creationId xmlns:p14="http://schemas.microsoft.com/office/powerpoint/2010/main" val="211764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39771</TotalTime>
  <Words>618</Words>
  <Application>Microsoft Office PowerPoint</Application>
  <PresentationFormat>Apresentação na tela (4:3)</PresentationFormat>
  <Paragraphs>69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Diário Oficial Eletrônico do Município de São Sebastião do Oeste / MG - Instituído pela Lei Nº 624/13 - Ano IIII- Edição Nº 41-Data 15/03/2022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Taty-compras</cp:lastModifiedBy>
  <cp:revision>1092</cp:revision>
  <cp:lastPrinted>2022-03-08T18:59:53Z</cp:lastPrinted>
  <dcterms:created xsi:type="dcterms:W3CDTF">2016-09-28T10:34:31Z</dcterms:created>
  <dcterms:modified xsi:type="dcterms:W3CDTF">2022-03-16T11:38:34Z</dcterms:modified>
</cp:coreProperties>
</file>